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0" r:id="rId4"/>
    <p:sldId id="261" r:id="rId5"/>
    <p:sldId id="262" r:id="rId6"/>
    <p:sldId id="267" r:id="rId7"/>
    <p:sldId id="258" r:id="rId8"/>
    <p:sldId id="259" r:id="rId9"/>
    <p:sldId id="263" r:id="rId10"/>
    <p:sldId id="268" r:id="rId11"/>
    <p:sldId id="264" r:id="rId12"/>
    <p:sldId id="265" r:id="rId13"/>
    <p:sldId id="269" r:id="rId14"/>
    <p:sldId id="266" r:id="rId15"/>
    <p:sldId id="270" r:id="rId16"/>
    <p:sldId id="271" r:id="rId17"/>
    <p:sldId id="279" r:id="rId18"/>
    <p:sldId id="280" r:id="rId19"/>
    <p:sldId id="272" r:id="rId20"/>
    <p:sldId id="277" r:id="rId21"/>
    <p:sldId id="273" r:id="rId22"/>
    <p:sldId id="274" r:id="rId23"/>
    <p:sldId id="281" r:id="rId24"/>
    <p:sldId id="275" r:id="rId25"/>
    <p:sldId id="283" r:id="rId26"/>
    <p:sldId id="284" r:id="rId27"/>
    <p:sldId id="285" r:id="rId28"/>
    <p:sldId id="276" r:id="rId29"/>
    <p:sldId id="286" r:id="rId30"/>
    <p:sldId id="287" r:id="rId31"/>
    <p:sldId id="288" r:id="rId32"/>
    <p:sldId id="289" r:id="rId33"/>
    <p:sldId id="291" r:id="rId34"/>
    <p:sldId id="290" r:id="rId35"/>
    <p:sldId id="292" r:id="rId36"/>
    <p:sldId id="293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960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08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5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7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11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39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5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2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6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1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3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5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0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4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5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14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flow of data, </a:t>
            </a:r>
            <a:r>
              <a:rPr lang="en-US" dirty="0" smtClean="0"/>
              <a:t>information </a:t>
            </a:r>
            <a:r>
              <a:rPr lang="en-US" dirty="0"/>
              <a:t>and knowledge within the health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Marshall, MD MPH MISM FAAFP</a:t>
            </a:r>
          </a:p>
          <a:p>
            <a:r>
              <a:rPr lang="en-US" dirty="0" smtClean="0"/>
              <a:t>DoD </a:t>
            </a:r>
            <a:r>
              <a:rPr lang="en-US" dirty="0"/>
              <a:t>Clinical Informatics Fellowship</a:t>
            </a:r>
          </a:p>
        </p:txBody>
      </p:sp>
    </p:spTree>
    <p:extLst>
      <p:ext uri="{BB962C8B-B14F-4D97-AF65-F5344CB8AC3E}">
        <p14:creationId xmlns:p14="http://schemas.microsoft.com/office/powerpoint/2010/main" val="23962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"/>
            <a:ext cx="91440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2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866378"/>
            <a:ext cx="7429499" cy="4121063"/>
          </a:xfrm>
        </p:spPr>
        <p:txBody>
          <a:bodyPr/>
          <a:lstStyle/>
          <a:p>
            <a:r>
              <a:rPr lang="en-US" dirty="0"/>
              <a:t>EHR data flows directly into the EHR database</a:t>
            </a:r>
          </a:p>
          <a:p>
            <a:r>
              <a:rPr lang="en-US" dirty="0"/>
              <a:t>Other sources of data can send data to the EHR database, but it is often stored as an XML or PDF file</a:t>
            </a:r>
          </a:p>
          <a:p>
            <a:r>
              <a:rPr lang="en-US" dirty="0"/>
              <a:t>When viewed, are either viewed as image files, HTML files or PDF image files</a:t>
            </a:r>
          </a:p>
          <a:p>
            <a:r>
              <a:rPr lang="en-US" dirty="0"/>
              <a:t>Often require an add-on viewer/document manager to see them (HAIMS, </a:t>
            </a:r>
            <a:r>
              <a:rPr lang="en-US" dirty="0" err="1"/>
              <a:t>ChartMaxx</a:t>
            </a:r>
            <a:r>
              <a:rPr lang="en-US" dirty="0"/>
              <a:t>, JLV, </a:t>
            </a:r>
            <a:r>
              <a:rPr lang="en-US" dirty="0" err="1"/>
              <a:t>OnBase</a:t>
            </a:r>
            <a:r>
              <a:rPr lang="en-US" dirty="0"/>
              <a:t>, 3M,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143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929008"/>
            <a:ext cx="7429499" cy="4096011"/>
          </a:xfrm>
        </p:spPr>
        <p:txBody>
          <a:bodyPr/>
          <a:lstStyle/>
          <a:p>
            <a:r>
              <a:rPr lang="en-US" dirty="0"/>
              <a:t>Data has to be analyzed to create information</a:t>
            </a:r>
          </a:p>
          <a:p>
            <a:r>
              <a:rPr lang="en-US" dirty="0"/>
              <a:t>Data can be analyzed as pure statistics, it can be analyzed as trends or it can be analyzed as comparisons</a:t>
            </a:r>
          </a:p>
          <a:p>
            <a:r>
              <a:rPr lang="en-US" dirty="0"/>
              <a:t>Information can then be presented back to the end users so they can act on it, either at the point of care or in retrospect</a:t>
            </a:r>
          </a:p>
          <a:p>
            <a:r>
              <a:rPr lang="en-US" dirty="0"/>
              <a:t> Information still has to be processed by the end user or another application to apply it as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38162"/>
            <a:ext cx="85725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1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to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916482"/>
            <a:ext cx="7429499" cy="42964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Information still needs additional processing to turn it into knowledge (despite the previous definitions)</a:t>
            </a:r>
          </a:p>
          <a:p>
            <a:r>
              <a:rPr lang="en-US" dirty="0"/>
              <a:t>That additional processing either occurs in the end user’s brain or by way of additional software that combines information with context (both current and historical)</a:t>
            </a:r>
          </a:p>
          <a:p>
            <a:r>
              <a:rPr lang="en-US" dirty="0"/>
              <a:t>This is what is commonly referred to as advanced clinical decision support – when the EHR becomes a partner</a:t>
            </a:r>
          </a:p>
          <a:p>
            <a:r>
              <a:rPr lang="en-US" dirty="0"/>
              <a:t>For now, the only way this occurs is internally, as part of evidence-based guidelines or similar publications</a:t>
            </a:r>
          </a:p>
        </p:txBody>
      </p:sp>
    </p:spTree>
    <p:extLst>
      <p:ext uri="{BB962C8B-B14F-4D97-AF65-F5344CB8AC3E}">
        <p14:creationId xmlns:p14="http://schemas.microsoft.com/office/powerpoint/2010/main" val="96311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23" y="613775"/>
            <a:ext cx="8693729" cy="55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5"/>
            <a:ext cx="9144000" cy="60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0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Audiences for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Healthcare team</a:t>
            </a:r>
          </a:p>
          <a:p>
            <a:r>
              <a:rPr lang="en-US" dirty="0"/>
              <a:t>Patients</a:t>
            </a:r>
          </a:p>
          <a:p>
            <a:r>
              <a:rPr lang="en-US" dirty="0"/>
              <a:t>Administrators</a:t>
            </a:r>
          </a:p>
          <a:p>
            <a:r>
              <a:rPr lang="en-US" dirty="0"/>
              <a:t>Payers</a:t>
            </a:r>
          </a:p>
          <a:p>
            <a:r>
              <a:rPr lang="en-US" dirty="0"/>
              <a:t>Government </a:t>
            </a:r>
          </a:p>
        </p:txBody>
      </p:sp>
    </p:spTree>
    <p:extLst>
      <p:ext uri="{BB962C8B-B14F-4D97-AF65-F5344CB8AC3E}">
        <p14:creationId xmlns:p14="http://schemas.microsoft.com/office/powerpoint/2010/main" val="311286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Team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0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9" y="200415"/>
            <a:ext cx="3642031" cy="6469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682" y="238515"/>
            <a:ext cx="3836095" cy="63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0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definitions of knowledge </a:t>
            </a:r>
          </a:p>
          <a:p>
            <a:r>
              <a:rPr lang="en-US" dirty="0" smtClean="0"/>
              <a:t>Health-related knowledge</a:t>
            </a:r>
          </a:p>
          <a:p>
            <a:r>
              <a:rPr lang="en-US" dirty="0" smtClean="0"/>
              <a:t>Sources and types of data</a:t>
            </a:r>
          </a:p>
          <a:p>
            <a:r>
              <a:rPr lang="en-US" dirty="0" smtClean="0"/>
              <a:t>Data to information to knowledge</a:t>
            </a:r>
          </a:p>
          <a:p>
            <a:r>
              <a:rPr lang="en-US" dirty="0" smtClean="0"/>
              <a:t>Knowledge audiences</a:t>
            </a:r>
          </a:p>
          <a:p>
            <a:r>
              <a:rPr lang="en-US" dirty="0" smtClean="0"/>
              <a:t>Knowledge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34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3734"/>
            <a:ext cx="9144000" cy="42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9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9815"/>
            <a:ext cx="9144000" cy="60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8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59" y="228016"/>
            <a:ext cx="6463430" cy="63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8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76" y="237995"/>
            <a:ext cx="8492647" cy="63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8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65" y="162838"/>
            <a:ext cx="8299575" cy="65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6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4" y="914400"/>
            <a:ext cx="8966023" cy="50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07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7" y="200416"/>
            <a:ext cx="8013252" cy="64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23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7" y="513686"/>
            <a:ext cx="8892026" cy="58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– 1 of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– </a:t>
            </a:r>
          </a:p>
          <a:p>
            <a:pPr lvl="1"/>
            <a:r>
              <a:rPr lang="en-US" dirty="0"/>
              <a:t>factual information (as measurements or statistics) used as a basis for reasoning, discussion, or calculation </a:t>
            </a:r>
          </a:p>
          <a:p>
            <a:pPr lvl="1"/>
            <a:r>
              <a:rPr lang="en-US" dirty="0"/>
              <a:t>information output by a sensing device or organ that includes both useful and irrelevant or redundant information and must be processed to be meaningful</a:t>
            </a:r>
          </a:p>
          <a:p>
            <a:pPr lvl="1"/>
            <a:r>
              <a:rPr lang="en-US" dirty="0"/>
              <a:t>information in numerical form that can be digitally transmitted or processed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21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053"/>
            <a:ext cx="9144000" cy="57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00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52" y="484875"/>
            <a:ext cx="8532895" cy="5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8" y="1189973"/>
            <a:ext cx="9009809" cy="45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Payers/Government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57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4" y="275573"/>
            <a:ext cx="8909356" cy="63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4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816"/>
            <a:ext cx="9144000" cy="45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51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138"/>
            <a:ext cx="9144000" cy="475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03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41" y="1737203"/>
            <a:ext cx="6564682" cy="49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– 2 of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– </a:t>
            </a:r>
          </a:p>
          <a:p>
            <a:pPr lvl="1"/>
            <a:r>
              <a:rPr lang="en-US" dirty="0"/>
              <a:t>knowledge that you get about someone or something: facts or details about a subject</a:t>
            </a:r>
          </a:p>
          <a:p>
            <a:pPr lvl="1"/>
            <a:r>
              <a:rPr lang="en-US" dirty="0"/>
              <a:t>knowledge communicated or received concerning a particular    fact or circumstance</a:t>
            </a:r>
          </a:p>
          <a:p>
            <a:pPr lvl="1"/>
            <a:r>
              <a:rPr lang="en-US" dirty="0"/>
              <a:t>knowledge gained through study, communication, research,         instruction, etc.; factual 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9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– 3 of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929008"/>
            <a:ext cx="7429499" cy="4033381"/>
          </a:xfrm>
        </p:spPr>
        <p:txBody>
          <a:bodyPr>
            <a:normAutofit/>
          </a:bodyPr>
          <a:lstStyle/>
          <a:p>
            <a:r>
              <a:rPr lang="en-US" dirty="0"/>
              <a:t>Knowledge</a:t>
            </a:r>
          </a:p>
          <a:p>
            <a:pPr lvl="1"/>
            <a:r>
              <a:rPr lang="en-US" dirty="0"/>
              <a:t>acquaintance with facts, truths, or principles, as from study or investigation; general erudition </a:t>
            </a:r>
          </a:p>
          <a:p>
            <a:pPr lvl="1"/>
            <a:r>
              <a:rPr lang="en-US" dirty="0"/>
              <a:t>familiarity or conversance, as with a particular subject of branch of learning </a:t>
            </a:r>
          </a:p>
          <a:p>
            <a:pPr lvl="1"/>
            <a:r>
              <a:rPr lang="en-US" dirty="0"/>
              <a:t>acquaintance or familiarity gained by sight, experience, or report</a:t>
            </a:r>
          </a:p>
          <a:p>
            <a:pPr lvl="1"/>
            <a:r>
              <a:rPr lang="en-US" dirty="0"/>
              <a:t>the fact or state of knowing; the perception of fact or truth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7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60" y="526091"/>
            <a:ext cx="8886511" cy="54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3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– Health-Related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866378"/>
            <a:ext cx="7429499" cy="4196219"/>
          </a:xfrm>
        </p:spPr>
        <p:txBody>
          <a:bodyPr>
            <a:normAutofit/>
          </a:bodyPr>
          <a:lstStyle/>
          <a:p>
            <a:r>
              <a:rPr lang="en-US" dirty="0"/>
              <a:t>Health Data - data related to health care, health conditions, reproductive outcomes, causes of death and quality of life</a:t>
            </a:r>
          </a:p>
          <a:p>
            <a:r>
              <a:rPr lang="en-US" dirty="0"/>
              <a:t>Information - information regarding health and health care – contains all of the above</a:t>
            </a:r>
          </a:p>
          <a:p>
            <a:r>
              <a:rPr lang="en-US" dirty="0"/>
              <a:t>Knowledge -  internalization and application of the health data/health information to help make better decisions and improve health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5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Health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66170"/>
            <a:ext cx="7429499" cy="4647156"/>
          </a:xfrm>
        </p:spPr>
        <p:txBody>
          <a:bodyPr>
            <a:normAutofit/>
          </a:bodyPr>
          <a:lstStyle/>
          <a:p>
            <a:r>
              <a:rPr lang="en-US" dirty="0"/>
              <a:t>Patients and healthcare team via the EHR</a:t>
            </a:r>
          </a:p>
          <a:p>
            <a:r>
              <a:rPr lang="en-US" dirty="0"/>
              <a:t>Monitors – both outpatient and inpatient</a:t>
            </a:r>
          </a:p>
          <a:p>
            <a:r>
              <a:rPr lang="en-US" dirty="0"/>
              <a:t>Scanned documents</a:t>
            </a:r>
          </a:p>
          <a:p>
            <a:r>
              <a:rPr lang="en-US" dirty="0"/>
              <a:t>Administrative data</a:t>
            </a:r>
          </a:p>
          <a:p>
            <a:r>
              <a:rPr lang="en-US" dirty="0" err="1"/>
              <a:t>IoT</a:t>
            </a:r>
            <a:r>
              <a:rPr lang="en-US" dirty="0"/>
              <a:t> devices</a:t>
            </a:r>
          </a:p>
          <a:p>
            <a:r>
              <a:rPr lang="en-US" dirty="0"/>
              <a:t>Cameras – video and still</a:t>
            </a:r>
          </a:p>
          <a:p>
            <a:r>
              <a:rPr lang="en-US" dirty="0"/>
              <a:t>Mobile devices – wearables and other</a:t>
            </a:r>
          </a:p>
          <a:p>
            <a:r>
              <a:rPr lang="en-US" dirty="0"/>
              <a:t>PACS; EKG software; other EHR’s</a:t>
            </a:r>
          </a:p>
        </p:txBody>
      </p:sp>
    </p:spTree>
    <p:extLst>
      <p:ext uri="{BB962C8B-B14F-4D97-AF65-F5344CB8AC3E}">
        <p14:creationId xmlns:p14="http://schemas.microsoft.com/office/powerpoint/2010/main" val="13735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and Non-discrete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979112"/>
            <a:ext cx="7429499" cy="3945699"/>
          </a:xfrm>
        </p:spPr>
        <p:txBody>
          <a:bodyPr/>
          <a:lstStyle/>
          <a:p>
            <a:r>
              <a:rPr lang="en-US" dirty="0"/>
              <a:t>Unchanged over time</a:t>
            </a:r>
          </a:p>
          <a:p>
            <a:r>
              <a:rPr lang="en-US" dirty="0"/>
              <a:t>Still sits at 30% discrete and 70% non-discrete</a:t>
            </a:r>
          </a:p>
          <a:p>
            <a:r>
              <a:rPr lang="en-US" dirty="0"/>
              <a:t>Much harder to turn non-discrete data into information or knowledge</a:t>
            </a:r>
          </a:p>
          <a:p>
            <a:r>
              <a:rPr lang="en-US" dirty="0"/>
              <a:t>NLP and key word searching can turn non-discrete data into discrete data for analysis </a:t>
            </a:r>
            <a:r>
              <a:rPr lang="en-US" dirty="0">
                <a:sym typeface="Wingdings" panose="05000000000000000000" pitchFamily="2" charset="2"/>
              </a:rPr>
              <a:t> information and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36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1537</TotalTime>
  <Words>493</Words>
  <Application>Microsoft Office PowerPoint</Application>
  <PresentationFormat>On-screen Show (4:3)</PresentationFormat>
  <Paragraphs>70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Circuit</vt:lpstr>
      <vt:lpstr>The flow of data, information and knowledge within the health system</vt:lpstr>
      <vt:lpstr>Learning Objectives</vt:lpstr>
      <vt:lpstr>Definitions – 1 of 3</vt:lpstr>
      <vt:lpstr>Definitions – 2 of 3</vt:lpstr>
      <vt:lpstr>Definitions – 3 of 3</vt:lpstr>
      <vt:lpstr>PowerPoint Presentation</vt:lpstr>
      <vt:lpstr>Definitions – Health-Related</vt:lpstr>
      <vt:lpstr>Sources of Health Data</vt:lpstr>
      <vt:lpstr>Discrete and Non-discrete Data</vt:lpstr>
      <vt:lpstr>PowerPoint Presentation</vt:lpstr>
      <vt:lpstr>Data Flow</vt:lpstr>
      <vt:lpstr>Data to Information</vt:lpstr>
      <vt:lpstr>PowerPoint Presentation</vt:lpstr>
      <vt:lpstr>Information to Knowledge</vt:lpstr>
      <vt:lpstr>PowerPoint Presentation</vt:lpstr>
      <vt:lpstr>PowerPoint Presentation</vt:lpstr>
      <vt:lpstr>Various Audiences for Flow</vt:lpstr>
      <vt:lpstr>Healthcare Team</vt:lpstr>
      <vt:lpstr>PowerPoint Presentation</vt:lpstr>
      <vt:lpstr>PowerPoint Presentation</vt:lpstr>
      <vt:lpstr>PowerPoint Presentation</vt:lpstr>
      <vt:lpstr>PowerPoint Presentation</vt:lpstr>
      <vt:lpstr>Patients</vt:lpstr>
      <vt:lpstr>PowerPoint Presentation</vt:lpstr>
      <vt:lpstr>PowerPoint Presentation</vt:lpstr>
      <vt:lpstr>PowerPoint Presentation</vt:lpstr>
      <vt:lpstr>Administrators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Payers/Government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flow of data, information, and knowledge within the health system</dc:title>
  <dc:creator>Bob Marshall</dc:creator>
  <cp:lastModifiedBy>Bob Marshall</cp:lastModifiedBy>
  <cp:revision>17</cp:revision>
  <dcterms:created xsi:type="dcterms:W3CDTF">2016-08-20T22:53:25Z</dcterms:created>
  <dcterms:modified xsi:type="dcterms:W3CDTF">2016-12-29T15:46:55Z</dcterms:modified>
</cp:coreProperties>
</file>